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24384000" cy="13716000"/>
  <p:notesSz cx="6858000" cy="9144000"/>
  <p:embeddedFontLst>
    <p:embeddedFont>
      <p:font typeface="Montserrat Bold" pitchFamily="2" charset="77"/>
      <p:bold r:id="rId13"/>
      <p:italic r:id="rId14"/>
      <p:boldItalic r:id="rId15"/>
    </p:embeddedFont>
    <p:embeddedFont>
      <p:font typeface="Montserrat Medium" pitchFamily="2" charset="77"/>
      <p:regular r:id="rId16"/>
      <p:italic r:id="rId17"/>
    </p:embeddedFont>
    <p:embeddedFont>
      <p:font typeface="Montserrat-BoldItalic" pitchFamily="2" charset="77"/>
      <p:bold r:id="rId18"/>
      <p:italic r:id="rId19"/>
      <p:boldItalic r:id="rId20"/>
    </p:embeddedFont>
    <p:embeddedFont>
      <p:font typeface="Montserrat-Italic" pitchFamily="2" charset="77"/>
      <p:italic r:id="rId21"/>
    </p:embeddedFont>
    <p:embeddedFont>
      <p:font typeface="Tw Cen MT" panose="020B0602020104020603" pitchFamily="34" charset="77"/>
      <p:regular r:id="rId22"/>
      <p:bold r:id="rId23"/>
      <p:italic r:id="rId24"/>
      <p:boldItalic r:id="rId2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47"/>
    <p:restoredTop sz="94694"/>
  </p:normalViewPr>
  <p:slideViewPr>
    <p:cSldViewPr snapToGrid="0" snapToObjects="1">
      <p:cViewPr varScale="1">
        <p:scale>
          <a:sx n="60" d="100"/>
          <a:sy n="60" d="100"/>
        </p:scale>
        <p:origin x="133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4C1A5A8-A078-FB4E-9CEE-C09C65D55D04}"/>
              </a:ext>
            </a:extLst>
          </p:cNvPr>
          <p:cNvGrpSpPr/>
          <p:nvPr/>
        </p:nvGrpSpPr>
        <p:grpSpPr>
          <a:xfrm>
            <a:off x="-22552" y="-46537"/>
            <a:ext cx="24455848" cy="13307790"/>
            <a:chOff x="-22552" y="-46537"/>
            <a:chExt cx="24455848" cy="13307790"/>
          </a:xfrm>
        </p:grpSpPr>
        <p:pic>
          <p:nvPicPr>
            <p:cNvPr id="119" name="CoDesign workshops.jpeg"/>
            <p:cNvPicPr>
              <a:picLocks noChangeAspect="1"/>
            </p:cNvPicPr>
            <p:nvPr/>
          </p:nvPicPr>
          <p:blipFill>
            <a:blip r:embed="rId2"/>
            <a:srcRect t="6285" b="6285"/>
            <a:stretch>
              <a:fillRect/>
            </a:stretch>
          </p:blipFill>
          <p:spPr>
            <a:xfrm>
              <a:off x="-22552" y="-12382"/>
              <a:ext cx="24419839" cy="11336886"/>
            </a:xfrm>
            <a:prstGeom prst="rect">
              <a:avLst/>
            </a:prstGeom>
            <a:ln w="12700">
              <a:miter lim="400000"/>
            </a:ln>
          </p:spPr>
        </p:pic>
        <p:sp>
          <p:nvSpPr>
            <p:cNvPr id="120" name="Shape 120"/>
            <p:cNvSpPr/>
            <p:nvPr/>
          </p:nvSpPr>
          <p:spPr>
            <a:xfrm>
              <a:off x="585599" y="11962671"/>
              <a:ext cx="6798083"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40</a:t>
              </a:r>
            </a:p>
          </p:txBody>
        </p:sp>
        <p:sp>
          <p:nvSpPr>
            <p:cNvPr id="121" name="Shape 121"/>
            <p:cNvSpPr/>
            <p:nvPr/>
          </p:nvSpPr>
          <p:spPr>
            <a:xfrm>
              <a:off x="26904" y="-46537"/>
              <a:ext cx="24406392" cy="11221231"/>
            </a:xfrm>
            <a:prstGeom prst="rect">
              <a:avLst/>
            </a:prstGeom>
            <a:solidFill>
              <a:srgbClr val="000000">
                <a:alpha val="39844"/>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3" name="Shape 123"/>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sp>
          <p:nvSpPr>
            <p:cNvPr id="124" name="Shape 124"/>
            <p:cNvSpPr/>
            <p:nvPr/>
          </p:nvSpPr>
          <p:spPr>
            <a:xfrm>
              <a:off x="-11907" y="173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5" name="Shape 125"/>
            <p:cNvSpPr/>
            <p:nvPr/>
          </p:nvSpPr>
          <p:spPr>
            <a:xfrm rot="5400000">
              <a:off x="11851200" y="225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643884" y="87262"/>
              <a:ext cx="11548115" cy="3931013"/>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127" name="Shape 127"/>
            <p:cNvSpPr/>
            <p:nvPr/>
          </p:nvSpPr>
          <p:spPr>
            <a:xfrm>
              <a:off x="1205292" y="7275075"/>
              <a:ext cx="11278115" cy="4003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5700" i="1">
                  <a:solidFill>
                    <a:srgbClr val="FFFFFF"/>
                  </a:solidFill>
                  <a:latin typeface="Palatino"/>
                  <a:ea typeface="Palatino"/>
                  <a:cs typeface="Palatino"/>
                  <a:sym typeface="Palatino"/>
                </a:defRPr>
              </a:pPr>
              <a:r>
                <a:t>Designing with your participants </a:t>
              </a:r>
            </a:p>
            <a:p>
              <a:pPr algn="l">
                <a:defRPr sz="5700" i="1">
                  <a:solidFill>
                    <a:srgbClr val="FFFFFF"/>
                  </a:solidFill>
                  <a:latin typeface="Palatino"/>
                  <a:ea typeface="Palatino"/>
                  <a:cs typeface="Palatino"/>
                  <a:sym typeface="Palatino"/>
                </a:defRPr>
              </a:pPr>
              <a:endParaRPr/>
            </a:p>
            <a:p>
              <a:pPr algn="l">
                <a:defRPr sz="5700" i="1">
                  <a:solidFill>
                    <a:srgbClr val="FFFFFF"/>
                  </a:solidFill>
                  <a:latin typeface="Palatino"/>
                  <a:ea typeface="Palatino"/>
                  <a:cs typeface="Palatino"/>
                  <a:sym typeface="Palatino"/>
                </a:defRPr>
              </a:pPr>
              <a:endParaRPr/>
            </a:p>
          </p:txBody>
        </p:sp>
        <p:sp>
          <p:nvSpPr>
            <p:cNvPr id="128" name="Shape 128"/>
            <p:cNvSpPr/>
            <p:nvPr/>
          </p:nvSpPr>
          <p:spPr>
            <a:xfrm>
              <a:off x="8240" y="449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9" name="Shape 129"/>
            <p:cNvSpPr/>
            <p:nvPr/>
          </p:nvSpPr>
          <p:spPr>
            <a:xfrm rot="5400000">
              <a:off x="12823200" y="502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0" name="Shape 130"/>
            <p:cNvSpPr/>
            <p:nvPr/>
          </p:nvSpPr>
          <p:spPr>
            <a:xfrm>
              <a:off x="504899" y="35130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D3CA2F6-2DAA-EE45-8483-F34140F7B16D}"/>
              </a:ext>
            </a:extLst>
          </p:cNvPr>
          <p:cNvGrpSpPr/>
          <p:nvPr/>
        </p:nvGrpSpPr>
        <p:grpSpPr>
          <a:xfrm>
            <a:off x="-36937" y="720955"/>
            <a:ext cx="24457874" cy="13025113"/>
            <a:chOff x="-36937" y="720955"/>
            <a:chExt cx="24457874" cy="13025113"/>
          </a:xfrm>
        </p:grpSpPr>
        <p:pic>
          <p:nvPicPr>
            <p:cNvPr id="331"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32"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33" name="Shape 333"/>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4" name="Shape 334"/>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35" name="Shape 335"/>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36" name="Shape 336"/>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37" name="Shape 337"/>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20C51C7-D251-D146-810E-AED239F90A2E}"/>
              </a:ext>
            </a:extLst>
          </p:cNvPr>
          <p:cNvGrpSpPr/>
          <p:nvPr/>
        </p:nvGrpSpPr>
        <p:grpSpPr>
          <a:xfrm>
            <a:off x="-254236" y="-375470"/>
            <a:ext cx="24118870" cy="13484323"/>
            <a:chOff x="-254236" y="-375470"/>
            <a:chExt cx="24118870" cy="13484323"/>
          </a:xfrm>
        </p:grpSpPr>
        <p:sp>
          <p:nvSpPr>
            <p:cNvPr id="132" name="Shape 132"/>
            <p:cNvSpPr/>
            <p:nvPr/>
          </p:nvSpPr>
          <p:spPr>
            <a:xfrm>
              <a:off x="5037" y="-375470"/>
              <a:ext cx="17058978"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3" name="Shape 133"/>
            <p:cNvSpPr/>
            <p:nvPr/>
          </p:nvSpPr>
          <p:spPr>
            <a:xfrm rot="5400000">
              <a:off x="15628357"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4" name="Shape 134"/>
            <p:cNvSpPr/>
            <p:nvPr/>
          </p:nvSpPr>
          <p:spPr>
            <a:xfrm>
              <a:off x="-254236" y="108340"/>
              <a:ext cx="18411876" cy="492442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defRPr sz="16000" b="0" spc="-319">
                  <a:solidFill>
                    <a:srgbClr val="EE5150"/>
                  </a:solidFill>
                  <a:latin typeface="Montserrat Bold"/>
                  <a:ea typeface="Montserrat Bold"/>
                  <a:cs typeface="Montserrat Bold"/>
                  <a:sym typeface="Montserrat Bold"/>
                </a:defRPr>
              </a:pPr>
              <a:r>
                <a:rPr dirty="0"/>
                <a:t>Co-Design</a:t>
              </a:r>
              <a:r>
                <a:rPr lang="zh-CN" altLang="en-US" dirty="0"/>
                <a:t> </a:t>
              </a:r>
              <a:r>
                <a:rPr lang="en-AU" altLang="zh-CN" dirty="0"/>
                <a:t>	</a:t>
              </a:r>
              <a:r>
                <a:rPr lang="en-AU" dirty="0"/>
                <a:t>Workshops</a:t>
              </a:r>
            </a:p>
          </p:txBody>
        </p:sp>
        <p:sp>
          <p:nvSpPr>
            <p:cNvPr id="135" name="Shape 135"/>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
        <p:nvSpPr>
          <p:cNvPr id="136" name="Shape 136"/>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53" name="Shape 153"/>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54" name="Shape 154"/>
          <p:cNvSpPr/>
          <p:nvPr/>
        </p:nvSpPr>
        <p:spPr>
          <a:xfrm>
            <a:off x="20660844" y="10442288"/>
            <a:ext cx="2353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55" name="Shape 155"/>
          <p:cNvSpPr/>
          <p:nvPr/>
        </p:nvSpPr>
        <p:spPr>
          <a:xfrm>
            <a:off x="153602"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56" name="Shape 156"/>
          <p:cNvSpPr/>
          <p:nvPr/>
        </p:nvSpPr>
        <p:spPr>
          <a:xfrm>
            <a:off x="16817260"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58" name="Shape 158"/>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60" name="Shape 160"/>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a:t>
            </a:r>
          </a:p>
        </p:txBody>
      </p:sp>
      <p:grpSp>
        <p:nvGrpSpPr>
          <p:cNvPr id="2" name="Group 1">
            <a:extLst>
              <a:ext uri="{FF2B5EF4-FFF2-40B4-BE49-F238E27FC236}">
                <a16:creationId xmlns:a16="http://schemas.microsoft.com/office/drawing/2014/main" id="{99B1A9A2-1584-1B4C-B294-B9D48A2C6863}"/>
              </a:ext>
            </a:extLst>
          </p:cNvPr>
          <p:cNvGrpSpPr/>
          <p:nvPr/>
        </p:nvGrpSpPr>
        <p:grpSpPr>
          <a:xfrm>
            <a:off x="-11907" y="-455482"/>
            <a:ext cx="24474866" cy="13716735"/>
            <a:chOff x="-11907" y="-455482"/>
            <a:chExt cx="24474866" cy="13716735"/>
          </a:xfrm>
        </p:grpSpPr>
        <p:pic>
          <p:nvPicPr>
            <p:cNvPr id="138" name="CoDesign workshops.jpeg"/>
            <p:cNvPicPr>
              <a:picLocks noChangeAspect="1"/>
            </p:cNvPicPr>
            <p:nvPr/>
          </p:nvPicPr>
          <p:blipFill>
            <a:blip r:embed="rId2"/>
            <a:srcRect t="21424" b="21424"/>
            <a:stretch>
              <a:fillRect/>
            </a:stretch>
          </p:blipFill>
          <p:spPr>
            <a:xfrm>
              <a:off x="1212" y="-9608"/>
              <a:ext cx="19473580" cy="5909701"/>
            </a:xfrm>
            <a:prstGeom prst="rect">
              <a:avLst/>
            </a:prstGeom>
            <a:ln w="12700">
              <a:miter lim="400000"/>
            </a:ln>
          </p:spPr>
        </p:pic>
        <p:sp>
          <p:nvSpPr>
            <p:cNvPr id="139" name="Shape 139"/>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0" name="Shape 140"/>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1" name="Shape 141"/>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19212262" y="2312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38</a:t>
              </a:r>
            </a:p>
          </p:txBody>
        </p:sp>
        <p:sp>
          <p:nvSpPr>
            <p:cNvPr id="143" name="Shape 143"/>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learn how to design and conduct a co-design workshop. You will decide what the purpose of the workshop is, who the participants are and which methods to use. Focus on your own design problem, or follow the ‘Supermarket of the Future’ brief (p.143). </a:t>
              </a:r>
            </a:p>
          </p:txBody>
        </p:sp>
        <p:sp>
          <p:nvSpPr>
            <p:cNvPr id="144" name="Shape 144"/>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6" name="Shape 146"/>
            <p:cNvSpPr/>
            <p:nvPr/>
          </p:nvSpPr>
          <p:spPr>
            <a:xfrm>
              <a:off x="20882289" y="3243308"/>
              <a:ext cx="3339593"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3+ people, pens,</a:t>
              </a:r>
            </a:p>
            <a:p>
              <a:pPr marR="254000" algn="r">
                <a:defRPr sz="3000" b="0">
                  <a:solidFill>
                    <a:srgbClr val="FFFFFF"/>
                  </a:solidFill>
                  <a:latin typeface="Montserrat Bold"/>
                  <a:ea typeface="Montserrat Bold"/>
                  <a:cs typeface="Montserrat Bold"/>
                  <a:sym typeface="Montserrat Bold"/>
                </a:defRPr>
              </a:pPr>
              <a:r>
                <a:rPr>
                  <a:latin typeface="Montserrat Medium"/>
                  <a:ea typeface="Montserrat Medium"/>
                  <a:cs typeface="Montserrat Medium"/>
                  <a:sym typeface="Montserrat Medium"/>
                </a:rPr>
                <a:t> paper </a:t>
              </a:r>
            </a:p>
            <a:p>
              <a:pPr marR="254000" algn="r">
                <a:defRPr sz="3000" b="0">
                  <a:solidFill>
                    <a:srgbClr val="FFFFFF"/>
                  </a:solidFill>
                  <a:latin typeface="Montserrat Bold"/>
                  <a:ea typeface="Montserrat Bold"/>
                  <a:cs typeface="Montserrat Bold"/>
                  <a:sym typeface="Montserrat Bold"/>
                </a:defRPr>
              </a:pPr>
              <a:endParaRPr>
                <a:latin typeface="Montserrat Medium"/>
                <a:ea typeface="Montserrat Medium"/>
                <a:cs typeface="Montserrat Medium"/>
                <a:sym typeface="Montserrat Medium"/>
              </a:endParaRPr>
            </a:p>
          </p:txBody>
        </p:sp>
        <p:sp>
          <p:nvSpPr>
            <p:cNvPr id="147" name="Shape 147"/>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9" name="Shape 149"/>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50" name="Shape 150"/>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51" name="Shape 151"/>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7" name="Shape 157"/>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59" name="Shape 159"/>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61" name="Shape 161"/>
            <p:cNvSpPr/>
            <p:nvPr/>
          </p:nvSpPr>
          <p:spPr>
            <a:xfrm>
              <a:off x="-11907" y="46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62" name="Shape 162"/>
            <p:cNvSpPr/>
            <p:nvPr/>
          </p:nvSpPr>
          <p:spPr>
            <a:xfrm rot="5400000">
              <a:off x="11851200" y="98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3" name="Shape 163"/>
            <p:cNvSpPr/>
            <p:nvPr/>
          </p:nvSpPr>
          <p:spPr>
            <a:xfrm>
              <a:off x="643885" y="-455482"/>
              <a:ext cx="1127811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164" name="Shape 164"/>
            <p:cNvSpPr/>
            <p:nvPr/>
          </p:nvSpPr>
          <p:spPr>
            <a:xfrm>
              <a:off x="8240" y="322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65" name="Shape 165"/>
            <p:cNvSpPr/>
            <p:nvPr/>
          </p:nvSpPr>
          <p:spPr>
            <a:xfrm rot="5400000">
              <a:off x="12823200" y="375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6" name="Shape 166"/>
            <p:cNvSpPr/>
            <p:nvPr/>
          </p:nvSpPr>
          <p:spPr>
            <a:xfrm>
              <a:off x="504899" y="22684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sp>
          <p:nvSpPr>
            <p:cNvPr id="167" name="Shape 167"/>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84" name="Shape 184"/>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85" name="Shape 185"/>
          <p:cNvSpPr/>
          <p:nvPr/>
        </p:nvSpPr>
        <p:spPr>
          <a:xfrm>
            <a:off x="20660844" y="10442288"/>
            <a:ext cx="2353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86" name="Shape 186"/>
          <p:cNvSpPr/>
          <p:nvPr/>
        </p:nvSpPr>
        <p:spPr>
          <a:xfrm>
            <a:off x="4121628" y="10987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87" name="Shape 187"/>
          <p:cNvSpPr/>
          <p:nvPr/>
        </p:nvSpPr>
        <p:spPr>
          <a:xfrm>
            <a:off x="16817260"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89" name="Shape 189"/>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191" name="Shape 191"/>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a:t>
            </a:r>
          </a:p>
        </p:txBody>
      </p:sp>
      <p:grpSp>
        <p:nvGrpSpPr>
          <p:cNvPr id="2" name="Group 1">
            <a:extLst>
              <a:ext uri="{FF2B5EF4-FFF2-40B4-BE49-F238E27FC236}">
                <a16:creationId xmlns:a16="http://schemas.microsoft.com/office/drawing/2014/main" id="{F86B7FD1-22C2-6F4E-9863-E738C3F61450}"/>
              </a:ext>
            </a:extLst>
          </p:cNvPr>
          <p:cNvGrpSpPr/>
          <p:nvPr/>
        </p:nvGrpSpPr>
        <p:grpSpPr>
          <a:xfrm>
            <a:off x="-11907" y="-455482"/>
            <a:ext cx="24474866" cy="13716735"/>
            <a:chOff x="-11907" y="-455482"/>
            <a:chExt cx="24474866" cy="13716735"/>
          </a:xfrm>
        </p:grpSpPr>
        <p:pic>
          <p:nvPicPr>
            <p:cNvPr id="169" name="CoDesign workshops.jpeg"/>
            <p:cNvPicPr>
              <a:picLocks noChangeAspect="1"/>
            </p:cNvPicPr>
            <p:nvPr/>
          </p:nvPicPr>
          <p:blipFill>
            <a:blip r:embed="rId2"/>
            <a:srcRect t="21424" b="21424"/>
            <a:stretch>
              <a:fillRect/>
            </a:stretch>
          </p:blipFill>
          <p:spPr>
            <a:xfrm>
              <a:off x="1212" y="-9608"/>
              <a:ext cx="19473580" cy="5909701"/>
            </a:xfrm>
            <a:prstGeom prst="rect">
              <a:avLst/>
            </a:prstGeom>
            <a:ln w="12700">
              <a:miter lim="400000"/>
            </a:ln>
          </p:spPr>
        </p:pic>
        <p:sp>
          <p:nvSpPr>
            <p:cNvPr id="170" name="Shape 170"/>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2" name="Shape 172"/>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4" name="Shape 174"/>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learn how to design and conduct a co-design workshop. You will decide what the purpose of the workshop is, who the participants are and which methods to use. Focus on your own design problem, or follow the ‘Supermarket of the Future’ brief (p.143). </a:t>
              </a:r>
            </a:p>
          </p:txBody>
        </p:sp>
        <p:sp>
          <p:nvSpPr>
            <p:cNvPr id="176" name="Shape 176"/>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7" name="Shape 177"/>
            <p:cNvSpPr/>
            <p:nvPr/>
          </p:nvSpPr>
          <p:spPr>
            <a:xfrm>
              <a:off x="20882289" y="3243308"/>
              <a:ext cx="3339593"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3+ people, pens,</a:t>
              </a:r>
            </a:p>
            <a:p>
              <a:pPr marR="254000" algn="r">
                <a:defRPr sz="3000" b="0">
                  <a:solidFill>
                    <a:srgbClr val="FFFFFF"/>
                  </a:solidFill>
                  <a:latin typeface="Montserrat Bold"/>
                  <a:ea typeface="Montserrat Bold"/>
                  <a:cs typeface="Montserrat Bold"/>
                  <a:sym typeface="Montserrat Bold"/>
                </a:defRPr>
              </a:pPr>
              <a:r>
                <a:rPr>
                  <a:latin typeface="Montserrat Medium"/>
                  <a:ea typeface="Montserrat Medium"/>
                  <a:cs typeface="Montserrat Medium"/>
                  <a:sym typeface="Montserrat Medium"/>
                </a:rPr>
                <a:t> paper </a:t>
              </a:r>
            </a:p>
            <a:p>
              <a:pPr marR="254000" algn="r">
                <a:defRPr sz="3000" b="0">
                  <a:solidFill>
                    <a:srgbClr val="FFFFFF"/>
                  </a:solidFill>
                  <a:latin typeface="Montserrat Bold"/>
                  <a:ea typeface="Montserrat Bold"/>
                  <a:cs typeface="Montserrat Bold"/>
                  <a:sym typeface="Montserrat Bold"/>
                </a:defRPr>
              </a:pPr>
              <a:endParaRPr>
                <a:latin typeface="Montserrat Medium"/>
                <a:ea typeface="Montserrat Medium"/>
                <a:cs typeface="Montserrat Medium"/>
                <a:sym typeface="Montserrat Medium"/>
              </a:endParaRPr>
            </a:p>
          </p:txBody>
        </p:sp>
        <p:sp>
          <p:nvSpPr>
            <p:cNvPr id="178" name="Shape 178"/>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9" name="Shape 179"/>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80" name="Shape 180"/>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81" name="Shape 181"/>
            <p:cNvSpPr/>
            <p:nvPr/>
          </p:nvSpPr>
          <p:spPr>
            <a:xfrm>
              <a:off x="5446239"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82" name="Shape 182"/>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88" name="Shape 188"/>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90" name="Shape 190"/>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92" name="Shape 192"/>
            <p:cNvSpPr/>
            <p:nvPr/>
          </p:nvSpPr>
          <p:spPr>
            <a:xfrm>
              <a:off x="-11907" y="46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95" name="Shape 195"/>
            <p:cNvSpPr/>
            <p:nvPr/>
          </p:nvSpPr>
          <p:spPr>
            <a:xfrm>
              <a:off x="8240" y="322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98" name="Shape 198"/>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sp>
          <p:nvSpPr>
            <p:cNvPr id="32" name="Shape 140">
              <a:extLst>
                <a:ext uri="{FF2B5EF4-FFF2-40B4-BE49-F238E27FC236}">
                  <a16:creationId xmlns:a16="http://schemas.microsoft.com/office/drawing/2014/main" id="{00EE2C31-3DC6-DB40-ADE2-E4AEB8CF895A}"/>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64F8E38A-7990-CE4F-B7D8-F2A74E938E26}"/>
                </a:ext>
              </a:extLst>
            </p:cNvPr>
            <p:cNvSpPr/>
            <p:nvPr/>
          </p:nvSpPr>
          <p:spPr>
            <a:xfrm>
              <a:off x="19212262" y="2312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38</a:t>
              </a:r>
            </a:p>
          </p:txBody>
        </p:sp>
        <p:sp>
          <p:nvSpPr>
            <p:cNvPr id="34" name="Shape 144">
              <a:extLst>
                <a:ext uri="{FF2B5EF4-FFF2-40B4-BE49-F238E27FC236}">
                  <a16:creationId xmlns:a16="http://schemas.microsoft.com/office/drawing/2014/main" id="{AAFAF176-F275-5343-8F45-B74160B2CB27}"/>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62">
              <a:extLst>
                <a:ext uri="{FF2B5EF4-FFF2-40B4-BE49-F238E27FC236}">
                  <a16:creationId xmlns:a16="http://schemas.microsoft.com/office/drawing/2014/main" id="{A4FDE56B-4507-A545-895A-49091C399F06}"/>
                </a:ext>
              </a:extLst>
            </p:cNvPr>
            <p:cNvSpPr/>
            <p:nvPr/>
          </p:nvSpPr>
          <p:spPr>
            <a:xfrm rot="5400000">
              <a:off x="11851200" y="98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 name="Shape 163">
              <a:extLst>
                <a:ext uri="{FF2B5EF4-FFF2-40B4-BE49-F238E27FC236}">
                  <a16:creationId xmlns:a16="http://schemas.microsoft.com/office/drawing/2014/main" id="{08C16A44-854D-6C4B-B33A-E846E63AE8C8}"/>
                </a:ext>
              </a:extLst>
            </p:cNvPr>
            <p:cNvSpPr/>
            <p:nvPr/>
          </p:nvSpPr>
          <p:spPr>
            <a:xfrm>
              <a:off x="643885" y="-455482"/>
              <a:ext cx="1127811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37" name="Shape 165">
              <a:extLst>
                <a:ext uri="{FF2B5EF4-FFF2-40B4-BE49-F238E27FC236}">
                  <a16:creationId xmlns:a16="http://schemas.microsoft.com/office/drawing/2014/main" id="{79D75110-5C1A-4D40-9EB1-7F2FC48D244C}"/>
                </a:ext>
              </a:extLst>
            </p:cNvPr>
            <p:cNvSpPr/>
            <p:nvPr/>
          </p:nvSpPr>
          <p:spPr>
            <a:xfrm rot="5400000">
              <a:off x="12823200" y="375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8" name="Shape 166">
              <a:extLst>
                <a:ext uri="{FF2B5EF4-FFF2-40B4-BE49-F238E27FC236}">
                  <a16:creationId xmlns:a16="http://schemas.microsoft.com/office/drawing/2014/main" id="{2EEC05F1-296E-8A44-A941-C941B7EB3DCB}"/>
                </a:ext>
              </a:extLst>
            </p:cNvPr>
            <p:cNvSpPr/>
            <p:nvPr/>
          </p:nvSpPr>
          <p:spPr>
            <a:xfrm>
              <a:off x="504899" y="22684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hape 214"/>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15" name="Shape 215"/>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16" name="Shape 216"/>
          <p:cNvSpPr/>
          <p:nvPr/>
        </p:nvSpPr>
        <p:spPr>
          <a:xfrm>
            <a:off x="20660844" y="10442288"/>
            <a:ext cx="2353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17" name="Shape 217"/>
          <p:cNvSpPr/>
          <p:nvPr/>
        </p:nvSpPr>
        <p:spPr>
          <a:xfrm>
            <a:off x="8089653"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18" name="Shape 218"/>
          <p:cNvSpPr/>
          <p:nvPr/>
        </p:nvSpPr>
        <p:spPr>
          <a:xfrm>
            <a:off x="16817260"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20" name="Shape 220"/>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22" name="Shape 222"/>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a:t>
            </a:r>
          </a:p>
        </p:txBody>
      </p:sp>
      <p:grpSp>
        <p:nvGrpSpPr>
          <p:cNvPr id="2" name="Group 1">
            <a:extLst>
              <a:ext uri="{FF2B5EF4-FFF2-40B4-BE49-F238E27FC236}">
                <a16:creationId xmlns:a16="http://schemas.microsoft.com/office/drawing/2014/main" id="{9F14D7C4-C911-1B47-B1B5-0F7CC608210C}"/>
              </a:ext>
            </a:extLst>
          </p:cNvPr>
          <p:cNvGrpSpPr/>
          <p:nvPr/>
        </p:nvGrpSpPr>
        <p:grpSpPr>
          <a:xfrm>
            <a:off x="-11907" y="-455482"/>
            <a:ext cx="24474866" cy="13716735"/>
            <a:chOff x="-11907" y="-455482"/>
            <a:chExt cx="24474866" cy="13716735"/>
          </a:xfrm>
        </p:grpSpPr>
        <p:pic>
          <p:nvPicPr>
            <p:cNvPr id="200" name="CoDesign workshops.jpeg"/>
            <p:cNvPicPr>
              <a:picLocks noChangeAspect="1"/>
            </p:cNvPicPr>
            <p:nvPr/>
          </p:nvPicPr>
          <p:blipFill>
            <a:blip r:embed="rId2"/>
            <a:srcRect t="21424" b="21424"/>
            <a:stretch>
              <a:fillRect/>
            </a:stretch>
          </p:blipFill>
          <p:spPr>
            <a:xfrm>
              <a:off x="1212" y="-9608"/>
              <a:ext cx="19473580" cy="5909701"/>
            </a:xfrm>
            <a:prstGeom prst="rect">
              <a:avLst/>
            </a:prstGeom>
            <a:ln w="12700">
              <a:miter lim="400000"/>
            </a:ln>
          </p:spPr>
        </p:pic>
        <p:sp>
          <p:nvSpPr>
            <p:cNvPr id="201" name="Shape 201"/>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3" name="Shape 203"/>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5" name="Shape 205"/>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learn how to design and conduct a co-design workshop. You will decide what the purpose of the workshop is, who the participants are and which methods to use. Focus on your own design problem, or follow the ‘Supermarket of the Future’ brief (p.143). </a:t>
              </a:r>
            </a:p>
          </p:txBody>
        </p:sp>
        <p:sp>
          <p:nvSpPr>
            <p:cNvPr id="207" name="Shape 207"/>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08" name="Shape 208"/>
            <p:cNvSpPr/>
            <p:nvPr/>
          </p:nvSpPr>
          <p:spPr>
            <a:xfrm>
              <a:off x="20882289" y="3243308"/>
              <a:ext cx="3339593"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3+ people, pens,</a:t>
              </a:r>
            </a:p>
            <a:p>
              <a:pPr marR="254000" algn="r">
                <a:defRPr sz="3000" b="0">
                  <a:solidFill>
                    <a:srgbClr val="FFFFFF"/>
                  </a:solidFill>
                  <a:latin typeface="Montserrat Bold"/>
                  <a:ea typeface="Montserrat Bold"/>
                  <a:cs typeface="Montserrat Bold"/>
                  <a:sym typeface="Montserrat Bold"/>
                </a:defRPr>
              </a:pPr>
              <a:r>
                <a:rPr>
                  <a:latin typeface="Montserrat Medium"/>
                  <a:ea typeface="Montserrat Medium"/>
                  <a:cs typeface="Montserrat Medium"/>
                  <a:sym typeface="Montserrat Medium"/>
                </a:rPr>
                <a:t> paper </a:t>
              </a:r>
            </a:p>
            <a:p>
              <a:pPr marR="254000" algn="r">
                <a:defRPr sz="3000" b="0">
                  <a:solidFill>
                    <a:srgbClr val="FFFFFF"/>
                  </a:solidFill>
                  <a:latin typeface="Montserrat Bold"/>
                  <a:ea typeface="Montserrat Bold"/>
                  <a:cs typeface="Montserrat Bold"/>
                  <a:sym typeface="Montserrat Bold"/>
                </a:defRPr>
              </a:pPr>
              <a:endParaRPr>
                <a:latin typeface="Montserrat Medium"/>
                <a:ea typeface="Montserrat Medium"/>
                <a:cs typeface="Montserrat Medium"/>
                <a:sym typeface="Montserrat Medium"/>
              </a:endParaRPr>
            </a:p>
          </p:txBody>
        </p:sp>
        <p:sp>
          <p:nvSpPr>
            <p:cNvPr id="209" name="Shape 209"/>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0" name="Shape 210"/>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11" name="Shape 211"/>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12" name="Shape 212"/>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13" name="Shape 213"/>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19" name="Shape 219"/>
            <p:cNvSpPr/>
            <p:nvPr/>
          </p:nvSpPr>
          <p:spPr>
            <a:xfrm>
              <a:off x="9414264"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21" name="Shape 221"/>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23" name="Shape 223"/>
            <p:cNvSpPr/>
            <p:nvPr/>
          </p:nvSpPr>
          <p:spPr>
            <a:xfrm>
              <a:off x="-11907" y="46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6" name="Shape 226"/>
            <p:cNvSpPr/>
            <p:nvPr/>
          </p:nvSpPr>
          <p:spPr>
            <a:xfrm>
              <a:off x="8240" y="322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9" name="Shape 229"/>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sp>
          <p:nvSpPr>
            <p:cNvPr id="32" name="Shape 140">
              <a:extLst>
                <a:ext uri="{FF2B5EF4-FFF2-40B4-BE49-F238E27FC236}">
                  <a16:creationId xmlns:a16="http://schemas.microsoft.com/office/drawing/2014/main" id="{8D6FAD91-2082-964E-912D-C61AE46525A9}"/>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C1EB3652-7932-9F40-BFAC-3AF02313E8A8}"/>
                </a:ext>
              </a:extLst>
            </p:cNvPr>
            <p:cNvSpPr/>
            <p:nvPr/>
          </p:nvSpPr>
          <p:spPr>
            <a:xfrm>
              <a:off x="19212262" y="2312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38</a:t>
              </a:r>
            </a:p>
          </p:txBody>
        </p:sp>
        <p:sp>
          <p:nvSpPr>
            <p:cNvPr id="34" name="Shape 144">
              <a:extLst>
                <a:ext uri="{FF2B5EF4-FFF2-40B4-BE49-F238E27FC236}">
                  <a16:creationId xmlns:a16="http://schemas.microsoft.com/office/drawing/2014/main" id="{02F9EC08-2A41-8D4C-AB37-19FC096AA3D1}"/>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62">
              <a:extLst>
                <a:ext uri="{FF2B5EF4-FFF2-40B4-BE49-F238E27FC236}">
                  <a16:creationId xmlns:a16="http://schemas.microsoft.com/office/drawing/2014/main" id="{FE7D977F-275B-9F41-B17D-1C71B1AE4E62}"/>
                </a:ext>
              </a:extLst>
            </p:cNvPr>
            <p:cNvSpPr/>
            <p:nvPr/>
          </p:nvSpPr>
          <p:spPr>
            <a:xfrm rot="5400000">
              <a:off x="11851200" y="98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 name="Shape 163">
              <a:extLst>
                <a:ext uri="{FF2B5EF4-FFF2-40B4-BE49-F238E27FC236}">
                  <a16:creationId xmlns:a16="http://schemas.microsoft.com/office/drawing/2014/main" id="{B437D411-BE9D-D045-9068-126E4CE69447}"/>
                </a:ext>
              </a:extLst>
            </p:cNvPr>
            <p:cNvSpPr/>
            <p:nvPr/>
          </p:nvSpPr>
          <p:spPr>
            <a:xfrm>
              <a:off x="643885" y="-455482"/>
              <a:ext cx="1127811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37" name="Shape 165">
              <a:extLst>
                <a:ext uri="{FF2B5EF4-FFF2-40B4-BE49-F238E27FC236}">
                  <a16:creationId xmlns:a16="http://schemas.microsoft.com/office/drawing/2014/main" id="{7A2F2D28-8751-7E4B-ADAF-C8107A447FF4}"/>
                </a:ext>
              </a:extLst>
            </p:cNvPr>
            <p:cNvSpPr/>
            <p:nvPr/>
          </p:nvSpPr>
          <p:spPr>
            <a:xfrm rot="5400000">
              <a:off x="12823200" y="375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8" name="Shape 166">
              <a:extLst>
                <a:ext uri="{FF2B5EF4-FFF2-40B4-BE49-F238E27FC236}">
                  <a16:creationId xmlns:a16="http://schemas.microsoft.com/office/drawing/2014/main" id="{29C28D10-98E2-464E-81EC-7DFE3FD6F329}"/>
                </a:ext>
              </a:extLst>
            </p:cNvPr>
            <p:cNvSpPr/>
            <p:nvPr/>
          </p:nvSpPr>
          <p:spPr>
            <a:xfrm>
              <a:off x="504899" y="22684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hape 245"/>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46" name="Shape 246"/>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47" name="Shape 247"/>
          <p:cNvSpPr/>
          <p:nvPr/>
        </p:nvSpPr>
        <p:spPr>
          <a:xfrm>
            <a:off x="20660844" y="10442288"/>
            <a:ext cx="2353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48" name="Shape 248"/>
          <p:cNvSpPr/>
          <p:nvPr/>
        </p:nvSpPr>
        <p:spPr>
          <a:xfrm>
            <a:off x="11995458"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49" name="Shape 249"/>
          <p:cNvSpPr/>
          <p:nvPr/>
        </p:nvSpPr>
        <p:spPr>
          <a:xfrm>
            <a:off x="16817260"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51" name="Shape 251"/>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53" name="Shape 253"/>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a:t>
            </a:r>
          </a:p>
        </p:txBody>
      </p:sp>
      <p:grpSp>
        <p:nvGrpSpPr>
          <p:cNvPr id="2" name="Group 1">
            <a:extLst>
              <a:ext uri="{FF2B5EF4-FFF2-40B4-BE49-F238E27FC236}">
                <a16:creationId xmlns:a16="http://schemas.microsoft.com/office/drawing/2014/main" id="{8019FAE7-F326-B34D-9E82-67DBDD8F839C}"/>
              </a:ext>
            </a:extLst>
          </p:cNvPr>
          <p:cNvGrpSpPr/>
          <p:nvPr/>
        </p:nvGrpSpPr>
        <p:grpSpPr>
          <a:xfrm>
            <a:off x="-11907" y="-455482"/>
            <a:ext cx="24474866" cy="13716735"/>
            <a:chOff x="-11907" y="-455482"/>
            <a:chExt cx="24474866" cy="13716735"/>
          </a:xfrm>
        </p:grpSpPr>
        <p:pic>
          <p:nvPicPr>
            <p:cNvPr id="231" name="CoDesign workshops.jpeg"/>
            <p:cNvPicPr>
              <a:picLocks noChangeAspect="1"/>
            </p:cNvPicPr>
            <p:nvPr/>
          </p:nvPicPr>
          <p:blipFill>
            <a:blip r:embed="rId2"/>
            <a:srcRect t="21424" b="21424"/>
            <a:stretch>
              <a:fillRect/>
            </a:stretch>
          </p:blipFill>
          <p:spPr>
            <a:xfrm>
              <a:off x="1212" y="-9608"/>
              <a:ext cx="19473580" cy="5909701"/>
            </a:xfrm>
            <a:prstGeom prst="rect">
              <a:avLst/>
            </a:prstGeom>
            <a:ln w="12700">
              <a:miter lim="400000"/>
            </a:ln>
          </p:spPr>
        </p:pic>
        <p:sp>
          <p:nvSpPr>
            <p:cNvPr id="232" name="Shape 232"/>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4" name="Shape 234"/>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6" name="Shape 236"/>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learn how to design and conduct a co-design workshop. You will decide what the purpose of the workshop is, who the participants are and which methods to use. Focus on your own design problem, or follow the ‘Supermarket of the Future’ brief (p.143). </a:t>
              </a:r>
            </a:p>
          </p:txBody>
        </p:sp>
        <p:sp>
          <p:nvSpPr>
            <p:cNvPr id="238" name="Shape 238"/>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39" name="Shape 239"/>
            <p:cNvSpPr/>
            <p:nvPr/>
          </p:nvSpPr>
          <p:spPr>
            <a:xfrm>
              <a:off x="20882289" y="3243308"/>
              <a:ext cx="3339593"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3+ people, pens,</a:t>
              </a:r>
            </a:p>
            <a:p>
              <a:pPr marR="254000" algn="r">
                <a:defRPr sz="3000" b="0">
                  <a:solidFill>
                    <a:srgbClr val="FFFFFF"/>
                  </a:solidFill>
                  <a:latin typeface="Montserrat Bold"/>
                  <a:ea typeface="Montserrat Bold"/>
                  <a:cs typeface="Montserrat Bold"/>
                  <a:sym typeface="Montserrat Bold"/>
                </a:defRPr>
              </a:pPr>
              <a:r>
                <a:rPr>
                  <a:latin typeface="Montserrat Medium"/>
                  <a:ea typeface="Montserrat Medium"/>
                  <a:cs typeface="Montserrat Medium"/>
                  <a:sym typeface="Montserrat Medium"/>
                </a:rPr>
                <a:t> paper </a:t>
              </a:r>
            </a:p>
            <a:p>
              <a:pPr marR="254000" algn="r">
                <a:defRPr sz="3000" b="0">
                  <a:solidFill>
                    <a:srgbClr val="FFFFFF"/>
                  </a:solidFill>
                  <a:latin typeface="Montserrat Bold"/>
                  <a:ea typeface="Montserrat Bold"/>
                  <a:cs typeface="Montserrat Bold"/>
                  <a:sym typeface="Montserrat Bold"/>
                </a:defRPr>
              </a:pPr>
              <a:endParaRPr>
                <a:latin typeface="Montserrat Medium"/>
                <a:ea typeface="Montserrat Medium"/>
                <a:cs typeface="Montserrat Medium"/>
                <a:sym typeface="Montserrat Medium"/>
              </a:endParaRPr>
            </a:p>
          </p:txBody>
        </p:sp>
        <p:sp>
          <p:nvSpPr>
            <p:cNvPr id="240" name="Shape 240"/>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1" name="Shape 241"/>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42" name="Shape 242"/>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43" name="Shape 243"/>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44" name="Shape 244"/>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50" name="Shape 250"/>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52" name="Shape 252"/>
            <p:cNvSpPr/>
            <p:nvPr/>
          </p:nvSpPr>
          <p:spPr>
            <a:xfrm>
              <a:off x="13382290"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54" name="Shape 254"/>
            <p:cNvSpPr/>
            <p:nvPr/>
          </p:nvSpPr>
          <p:spPr>
            <a:xfrm>
              <a:off x="-11907" y="46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7" name="Shape 257"/>
            <p:cNvSpPr/>
            <p:nvPr/>
          </p:nvSpPr>
          <p:spPr>
            <a:xfrm>
              <a:off x="8240" y="322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60" name="Shape 260"/>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sp>
          <p:nvSpPr>
            <p:cNvPr id="32" name="Shape 140">
              <a:extLst>
                <a:ext uri="{FF2B5EF4-FFF2-40B4-BE49-F238E27FC236}">
                  <a16:creationId xmlns:a16="http://schemas.microsoft.com/office/drawing/2014/main" id="{64C3ACA1-67DB-FF4D-B0CD-F4E9BAE468AE}"/>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1405B72E-56DB-5841-8764-A9A90AADEB60}"/>
                </a:ext>
              </a:extLst>
            </p:cNvPr>
            <p:cNvSpPr/>
            <p:nvPr/>
          </p:nvSpPr>
          <p:spPr>
            <a:xfrm>
              <a:off x="19212262" y="2312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38</a:t>
              </a:r>
            </a:p>
          </p:txBody>
        </p:sp>
        <p:sp>
          <p:nvSpPr>
            <p:cNvPr id="34" name="Shape 144">
              <a:extLst>
                <a:ext uri="{FF2B5EF4-FFF2-40B4-BE49-F238E27FC236}">
                  <a16:creationId xmlns:a16="http://schemas.microsoft.com/office/drawing/2014/main" id="{83DF6F2F-B2CA-D448-BE17-1450CAED1EEC}"/>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62">
              <a:extLst>
                <a:ext uri="{FF2B5EF4-FFF2-40B4-BE49-F238E27FC236}">
                  <a16:creationId xmlns:a16="http://schemas.microsoft.com/office/drawing/2014/main" id="{33DFA436-0C75-EC4C-84CF-01AF193B9682}"/>
                </a:ext>
              </a:extLst>
            </p:cNvPr>
            <p:cNvSpPr/>
            <p:nvPr/>
          </p:nvSpPr>
          <p:spPr>
            <a:xfrm rot="5400000">
              <a:off x="11851200" y="98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 name="Shape 163">
              <a:extLst>
                <a:ext uri="{FF2B5EF4-FFF2-40B4-BE49-F238E27FC236}">
                  <a16:creationId xmlns:a16="http://schemas.microsoft.com/office/drawing/2014/main" id="{D7953CD9-F164-A84F-9884-A1BECAD2CF8A}"/>
                </a:ext>
              </a:extLst>
            </p:cNvPr>
            <p:cNvSpPr/>
            <p:nvPr/>
          </p:nvSpPr>
          <p:spPr>
            <a:xfrm>
              <a:off x="643885" y="-455482"/>
              <a:ext cx="1127811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37" name="Shape 165">
              <a:extLst>
                <a:ext uri="{FF2B5EF4-FFF2-40B4-BE49-F238E27FC236}">
                  <a16:creationId xmlns:a16="http://schemas.microsoft.com/office/drawing/2014/main" id="{8A383932-AA95-F346-BCD0-6E33864A802A}"/>
                </a:ext>
              </a:extLst>
            </p:cNvPr>
            <p:cNvSpPr/>
            <p:nvPr/>
          </p:nvSpPr>
          <p:spPr>
            <a:xfrm rot="5400000">
              <a:off x="12823200" y="375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8" name="Shape 166">
              <a:extLst>
                <a:ext uri="{FF2B5EF4-FFF2-40B4-BE49-F238E27FC236}">
                  <a16:creationId xmlns:a16="http://schemas.microsoft.com/office/drawing/2014/main" id="{01742E17-9C06-B44A-848C-0482BE5FD893}"/>
                </a:ext>
              </a:extLst>
            </p:cNvPr>
            <p:cNvSpPr/>
            <p:nvPr/>
          </p:nvSpPr>
          <p:spPr>
            <a:xfrm>
              <a:off x="504899" y="22684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78" name="Shape 278"/>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79" name="Shape 279"/>
          <p:cNvSpPr/>
          <p:nvPr/>
        </p:nvSpPr>
        <p:spPr>
          <a:xfrm>
            <a:off x="20660844" y="10442288"/>
            <a:ext cx="2353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81" name="Shape 281"/>
          <p:cNvSpPr/>
          <p:nvPr/>
        </p:nvSpPr>
        <p:spPr>
          <a:xfrm>
            <a:off x="16817260"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83" name="Shape 283"/>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285" name="Shape 285"/>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a:t>
            </a:r>
          </a:p>
        </p:txBody>
      </p:sp>
      <p:grpSp>
        <p:nvGrpSpPr>
          <p:cNvPr id="2" name="Group 1">
            <a:extLst>
              <a:ext uri="{FF2B5EF4-FFF2-40B4-BE49-F238E27FC236}">
                <a16:creationId xmlns:a16="http://schemas.microsoft.com/office/drawing/2014/main" id="{B30469D6-F15D-7543-A95E-6C28A3DF52B2}"/>
              </a:ext>
            </a:extLst>
          </p:cNvPr>
          <p:cNvGrpSpPr/>
          <p:nvPr/>
        </p:nvGrpSpPr>
        <p:grpSpPr>
          <a:xfrm>
            <a:off x="-11907" y="-455482"/>
            <a:ext cx="24474866" cy="13716735"/>
            <a:chOff x="-11907" y="-455482"/>
            <a:chExt cx="24474866" cy="13716735"/>
          </a:xfrm>
        </p:grpSpPr>
        <p:sp>
          <p:nvSpPr>
            <p:cNvPr id="262" name="Shape 262"/>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pic>
          <p:nvPicPr>
            <p:cNvPr id="263" name="CoDesign workshops.jpeg"/>
            <p:cNvPicPr>
              <a:picLocks noChangeAspect="1"/>
            </p:cNvPicPr>
            <p:nvPr/>
          </p:nvPicPr>
          <p:blipFill>
            <a:blip r:embed="rId2"/>
            <a:srcRect t="21424" b="21424"/>
            <a:stretch>
              <a:fillRect/>
            </a:stretch>
          </p:blipFill>
          <p:spPr>
            <a:xfrm>
              <a:off x="1212" y="-9608"/>
              <a:ext cx="19473580" cy="5909701"/>
            </a:xfrm>
            <a:prstGeom prst="rect">
              <a:avLst/>
            </a:prstGeom>
            <a:ln w="12700">
              <a:miter lim="400000"/>
            </a:ln>
          </p:spPr>
        </p:pic>
        <p:sp>
          <p:nvSpPr>
            <p:cNvPr id="264" name="Shape 26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6" name="Shape 26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8" name="Shape 268"/>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learn how to design and conduct a co-design workshop. You will decide what the purpose of the workshop is, who the participants are and which methods to use. Focus on your own design problem, or follow the ‘Supermarket of the Future’ brief (p.143). </a:t>
              </a:r>
            </a:p>
          </p:txBody>
        </p:sp>
        <p:sp>
          <p:nvSpPr>
            <p:cNvPr id="270" name="Shape 270"/>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71" name="Shape 271"/>
            <p:cNvSpPr/>
            <p:nvPr/>
          </p:nvSpPr>
          <p:spPr>
            <a:xfrm>
              <a:off x="20882289" y="3243308"/>
              <a:ext cx="3339593"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3+ people, pens,</a:t>
              </a:r>
            </a:p>
            <a:p>
              <a:pPr marR="254000" algn="r">
                <a:defRPr sz="3000" b="0">
                  <a:solidFill>
                    <a:srgbClr val="FFFFFF"/>
                  </a:solidFill>
                  <a:latin typeface="Montserrat Bold"/>
                  <a:ea typeface="Montserrat Bold"/>
                  <a:cs typeface="Montserrat Bold"/>
                  <a:sym typeface="Montserrat Bold"/>
                </a:defRPr>
              </a:pPr>
              <a:r>
                <a:rPr>
                  <a:latin typeface="Montserrat Medium"/>
                  <a:ea typeface="Montserrat Medium"/>
                  <a:cs typeface="Montserrat Medium"/>
                  <a:sym typeface="Montserrat Medium"/>
                </a:rPr>
                <a:t> paper </a:t>
              </a:r>
            </a:p>
            <a:p>
              <a:pPr marR="254000" algn="r">
                <a:defRPr sz="3000" b="0">
                  <a:solidFill>
                    <a:srgbClr val="FFFFFF"/>
                  </a:solidFill>
                  <a:latin typeface="Montserrat Bold"/>
                  <a:ea typeface="Montserrat Bold"/>
                  <a:cs typeface="Montserrat Bold"/>
                  <a:sym typeface="Montserrat Bold"/>
                </a:defRPr>
              </a:pPr>
              <a:endParaRPr>
                <a:latin typeface="Montserrat Medium"/>
                <a:ea typeface="Montserrat Medium"/>
                <a:cs typeface="Montserrat Medium"/>
                <a:sym typeface="Montserrat Medium"/>
              </a:endParaRPr>
            </a:p>
          </p:txBody>
        </p:sp>
        <p:sp>
          <p:nvSpPr>
            <p:cNvPr id="272" name="Shape 272"/>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3" name="Shape 273"/>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74" name="Shape 274"/>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75" name="Shape 275"/>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76" name="Shape 276"/>
            <p:cNvSpPr/>
            <p:nvPr/>
          </p:nvSpPr>
          <p:spPr>
            <a:xfrm>
              <a:off x="17350314"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82" name="Shape 282"/>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84" name="Shape 284"/>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86" name="Shape 286"/>
            <p:cNvSpPr/>
            <p:nvPr/>
          </p:nvSpPr>
          <p:spPr>
            <a:xfrm>
              <a:off x="-11907" y="46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9" name="Shape 289"/>
            <p:cNvSpPr/>
            <p:nvPr/>
          </p:nvSpPr>
          <p:spPr>
            <a:xfrm>
              <a:off x="8240" y="322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2" name="Shape 140">
              <a:extLst>
                <a:ext uri="{FF2B5EF4-FFF2-40B4-BE49-F238E27FC236}">
                  <a16:creationId xmlns:a16="http://schemas.microsoft.com/office/drawing/2014/main" id="{FF715CC9-19A6-DA48-8F07-77735374453E}"/>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914876A1-0BA0-DD45-8419-414529CDD83B}"/>
                </a:ext>
              </a:extLst>
            </p:cNvPr>
            <p:cNvSpPr/>
            <p:nvPr/>
          </p:nvSpPr>
          <p:spPr>
            <a:xfrm>
              <a:off x="19212262" y="2312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38</a:t>
              </a:r>
            </a:p>
          </p:txBody>
        </p:sp>
        <p:sp>
          <p:nvSpPr>
            <p:cNvPr id="34" name="Shape 144">
              <a:extLst>
                <a:ext uri="{FF2B5EF4-FFF2-40B4-BE49-F238E27FC236}">
                  <a16:creationId xmlns:a16="http://schemas.microsoft.com/office/drawing/2014/main" id="{D2E2518F-016C-FA4C-A021-0FA2BFA7D889}"/>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62">
              <a:extLst>
                <a:ext uri="{FF2B5EF4-FFF2-40B4-BE49-F238E27FC236}">
                  <a16:creationId xmlns:a16="http://schemas.microsoft.com/office/drawing/2014/main" id="{F041153B-19B7-3E46-855E-10D13F848308}"/>
                </a:ext>
              </a:extLst>
            </p:cNvPr>
            <p:cNvSpPr/>
            <p:nvPr/>
          </p:nvSpPr>
          <p:spPr>
            <a:xfrm rot="5400000">
              <a:off x="11851200" y="98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 name="Shape 163">
              <a:extLst>
                <a:ext uri="{FF2B5EF4-FFF2-40B4-BE49-F238E27FC236}">
                  <a16:creationId xmlns:a16="http://schemas.microsoft.com/office/drawing/2014/main" id="{7FAB0FC4-9492-CB42-819A-8C96A59555AD}"/>
                </a:ext>
              </a:extLst>
            </p:cNvPr>
            <p:cNvSpPr/>
            <p:nvPr/>
          </p:nvSpPr>
          <p:spPr>
            <a:xfrm>
              <a:off x="643885" y="-455482"/>
              <a:ext cx="1127811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37" name="Shape 165">
              <a:extLst>
                <a:ext uri="{FF2B5EF4-FFF2-40B4-BE49-F238E27FC236}">
                  <a16:creationId xmlns:a16="http://schemas.microsoft.com/office/drawing/2014/main" id="{047CA134-DD3F-F94E-870D-3CC56B60F5B9}"/>
                </a:ext>
              </a:extLst>
            </p:cNvPr>
            <p:cNvSpPr/>
            <p:nvPr/>
          </p:nvSpPr>
          <p:spPr>
            <a:xfrm rot="5400000">
              <a:off x="12823200" y="375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8" name="Shape 166">
              <a:extLst>
                <a:ext uri="{FF2B5EF4-FFF2-40B4-BE49-F238E27FC236}">
                  <a16:creationId xmlns:a16="http://schemas.microsoft.com/office/drawing/2014/main" id="{47905D58-BD1A-B04C-A3A5-CF06E8ECB6E5}"/>
                </a:ext>
              </a:extLst>
            </p:cNvPr>
            <p:cNvSpPr/>
            <p:nvPr/>
          </p:nvSpPr>
          <p:spPr>
            <a:xfrm>
              <a:off x="504899" y="22684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grpSp>
      <p:sp>
        <p:nvSpPr>
          <p:cNvPr id="280" name="Shape 280"/>
          <p:cNvSpPr/>
          <p:nvPr/>
        </p:nvSpPr>
        <p:spPr>
          <a:xfrm>
            <a:off x="16025703"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p:nvPr/>
        </p:nvSpPr>
        <p:spPr>
          <a:xfrm>
            <a:off x="945158"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308" name="Shape 308"/>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09" name="Shape 309"/>
          <p:cNvSpPr/>
          <p:nvPr/>
        </p:nvSpPr>
        <p:spPr>
          <a:xfrm>
            <a:off x="20660844" y="10442288"/>
            <a:ext cx="235353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310" name="Shape 310"/>
          <p:cNvSpPr/>
          <p:nvPr/>
        </p:nvSpPr>
        <p:spPr>
          <a:xfrm>
            <a:off x="16817260"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312" name="Shape 312"/>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 </a:t>
            </a:r>
          </a:p>
        </p:txBody>
      </p:sp>
      <p:sp>
        <p:nvSpPr>
          <p:cNvPr id="314" name="Shape 314"/>
          <p:cNvSpPr/>
          <p:nvPr/>
        </p:nvSpPr>
        <p:spPr>
          <a:xfrm>
            <a:off x="12849235"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a:t>
            </a:r>
          </a:p>
        </p:txBody>
      </p:sp>
      <p:grpSp>
        <p:nvGrpSpPr>
          <p:cNvPr id="2" name="Group 1">
            <a:extLst>
              <a:ext uri="{FF2B5EF4-FFF2-40B4-BE49-F238E27FC236}">
                <a16:creationId xmlns:a16="http://schemas.microsoft.com/office/drawing/2014/main" id="{9D15E1AE-2DBF-EB40-A2A1-D8209AC0B745}"/>
              </a:ext>
            </a:extLst>
          </p:cNvPr>
          <p:cNvGrpSpPr/>
          <p:nvPr/>
        </p:nvGrpSpPr>
        <p:grpSpPr>
          <a:xfrm>
            <a:off x="-11907" y="-455482"/>
            <a:ext cx="24474866" cy="13716735"/>
            <a:chOff x="-11907" y="-455482"/>
            <a:chExt cx="24474866" cy="13716735"/>
          </a:xfrm>
        </p:grpSpPr>
        <p:pic>
          <p:nvPicPr>
            <p:cNvPr id="293" name="CoDesign workshops.jpeg"/>
            <p:cNvPicPr>
              <a:picLocks noChangeAspect="1"/>
            </p:cNvPicPr>
            <p:nvPr/>
          </p:nvPicPr>
          <p:blipFill>
            <a:blip r:embed="rId2"/>
            <a:srcRect t="21424" b="21424"/>
            <a:stretch>
              <a:fillRect/>
            </a:stretch>
          </p:blipFill>
          <p:spPr>
            <a:xfrm>
              <a:off x="1212" y="-9608"/>
              <a:ext cx="19473580" cy="5909701"/>
            </a:xfrm>
            <a:prstGeom prst="rect">
              <a:avLst/>
            </a:prstGeom>
            <a:ln w="12700">
              <a:miter lim="400000"/>
            </a:ln>
          </p:spPr>
        </p:pic>
        <p:sp>
          <p:nvSpPr>
            <p:cNvPr id="294" name="Shape 29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6" name="Shape 29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8" name="Shape 298"/>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learn how to design and conduct a co-design workshop. You will decide what the purpose of the workshop is, who the participants are and which methods to use. Focus on your own design problem, or follow the ‘Supermarket of the Future’ brief (p.143). </a:t>
              </a:r>
            </a:p>
          </p:txBody>
        </p:sp>
        <p:sp>
          <p:nvSpPr>
            <p:cNvPr id="300" name="Shape 300"/>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301" name="Shape 301"/>
            <p:cNvSpPr/>
            <p:nvPr/>
          </p:nvSpPr>
          <p:spPr>
            <a:xfrm>
              <a:off x="20882289" y="3243308"/>
              <a:ext cx="3339593"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rPr>
                  <a:latin typeface="Montserrat Medium"/>
                  <a:ea typeface="Montserrat Medium"/>
                  <a:cs typeface="Montserrat Medium"/>
                  <a:sym typeface="Montserrat Medium"/>
                </a:rPr>
                <a:t>3+ people, pens,</a:t>
              </a:r>
            </a:p>
            <a:p>
              <a:pPr marR="254000" algn="r">
                <a:defRPr sz="3000" b="0">
                  <a:solidFill>
                    <a:srgbClr val="FFFFFF"/>
                  </a:solidFill>
                  <a:latin typeface="Montserrat Bold"/>
                  <a:ea typeface="Montserrat Bold"/>
                  <a:cs typeface="Montserrat Bold"/>
                  <a:sym typeface="Montserrat Bold"/>
                </a:defRPr>
              </a:pPr>
              <a:r>
                <a:rPr>
                  <a:latin typeface="Montserrat Medium"/>
                  <a:ea typeface="Montserrat Medium"/>
                  <a:cs typeface="Montserrat Medium"/>
                  <a:sym typeface="Montserrat Medium"/>
                </a:rPr>
                <a:t> paper </a:t>
              </a:r>
            </a:p>
            <a:p>
              <a:pPr marR="254000" algn="r">
                <a:defRPr sz="3000" b="0">
                  <a:solidFill>
                    <a:srgbClr val="FFFFFF"/>
                  </a:solidFill>
                  <a:latin typeface="Montserrat Bold"/>
                  <a:ea typeface="Montserrat Bold"/>
                  <a:cs typeface="Montserrat Bold"/>
                  <a:sym typeface="Montserrat Bold"/>
                </a:defRPr>
              </a:pPr>
              <a:endParaRPr>
                <a:latin typeface="Montserrat Medium"/>
                <a:ea typeface="Montserrat Medium"/>
                <a:cs typeface="Montserrat Medium"/>
                <a:sym typeface="Montserrat Medium"/>
              </a:endParaRPr>
            </a:p>
          </p:txBody>
        </p:sp>
        <p:sp>
          <p:nvSpPr>
            <p:cNvPr id="302" name="Shape 302"/>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3" name="Shape 303"/>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304" name="Shape 304"/>
            <p:cNvSpPr/>
            <p:nvPr/>
          </p:nvSpPr>
          <p:spPr>
            <a:xfrm>
              <a:off x="213183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305" name="Shape 305"/>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306" name="Shape 306"/>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311" name="Shape 311"/>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313" name="Shape 313"/>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15" name="Shape 315"/>
            <p:cNvSpPr/>
            <p:nvPr/>
          </p:nvSpPr>
          <p:spPr>
            <a:xfrm>
              <a:off x="-11907" y="460111"/>
              <a:ext cx="12390458"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18" name="Shape 318"/>
            <p:cNvSpPr/>
            <p:nvPr/>
          </p:nvSpPr>
          <p:spPr>
            <a:xfrm>
              <a:off x="8240" y="3225128"/>
              <a:ext cx="13341261"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321" name="Shape 321"/>
            <p:cNvSpPr/>
            <p:nvPr/>
          </p:nvSpPr>
          <p:spPr>
            <a:xfrm>
              <a:off x="16307751" y="12508777"/>
              <a:ext cx="7556882"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Eleonora Mencarini</a:t>
              </a:r>
              <a:br/>
              <a:r>
                <a:t>meSch project, CC BY 2.0, https://www.flickr.com/photos/ </a:t>
              </a:r>
            </a:p>
          </p:txBody>
        </p:sp>
        <p:sp>
          <p:nvSpPr>
            <p:cNvPr id="32" name="Shape 140">
              <a:extLst>
                <a:ext uri="{FF2B5EF4-FFF2-40B4-BE49-F238E27FC236}">
                  <a16:creationId xmlns:a16="http://schemas.microsoft.com/office/drawing/2014/main" id="{A0E772F1-275D-1049-8D15-C9DEA9FF934E}"/>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2">
              <a:extLst>
                <a:ext uri="{FF2B5EF4-FFF2-40B4-BE49-F238E27FC236}">
                  <a16:creationId xmlns:a16="http://schemas.microsoft.com/office/drawing/2014/main" id="{B9CC71E3-0D57-3D4B-A946-43E0DBB7179A}"/>
                </a:ext>
              </a:extLst>
            </p:cNvPr>
            <p:cNvSpPr/>
            <p:nvPr/>
          </p:nvSpPr>
          <p:spPr>
            <a:xfrm>
              <a:off x="19212262" y="231294"/>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38</a:t>
              </a:r>
            </a:p>
          </p:txBody>
        </p:sp>
        <p:sp>
          <p:nvSpPr>
            <p:cNvPr id="34" name="Shape 144">
              <a:extLst>
                <a:ext uri="{FF2B5EF4-FFF2-40B4-BE49-F238E27FC236}">
                  <a16:creationId xmlns:a16="http://schemas.microsoft.com/office/drawing/2014/main" id="{38AD4DD5-B433-6C4E-8FD8-DB80C094E424}"/>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5" name="Shape 162">
              <a:extLst>
                <a:ext uri="{FF2B5EF4-FFF2-40B4-BE49-F238E27FC236}">
                  <a16:creationId xmlns:a16="http://schemas.microsoft.com/office/drawing/2014/main" id="{B3C11365-0022-CA40-AF88-96CB3F2C4D37}"/>
                </a:ext>
              </a:extLst>
            </p:cNvPr>
            <p:cNvSpPr/>
            <p:nvPr/>
          </p:nvSpPr>
          <p:spPr>
            <a:xfrm rot="5400000">
              <a:off x="11851200" y="985272"/>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6" name="Shape 163">
              <a:extLst>
                <a:ext uri="{FF2B5EF4-FFF2-40B4-BE49-F238E27FC236}">
                  <a16:creationId xmlns:a16="http://schemas.microsoft.com/office/drawing/2014/main" id="{82DE1AB4-83B2-754E-B25D-A06FC3B8E254}"/>
                </a:ext>
              </a:extLst>
            </p:cNvPr>
            <p:cNvSpPr/>
            <p:nvPr/>
          </p:nvSpPr>
          <p:spPr>
            <a:xfrm>
              <a:off x="643885" y="-455482"/>
              <a:ext cx="1127811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Co-Design</a:t>
              </a:r>
            </a:p>
          </p:txBody>
        </p:sp>
        <p:sp>
          <p:nvSpPr>
            <p:cNvPr id="37" name="Shape 165">
              <a:extLst>
                <a:ext uri="{FF2B5EF4-FFF2-40B4-BE49-F238E27FC236}">
                  <a16:creationId xmlns:a16="http://schemas.microsoft.com/office/drawing/2014/main" id="{846B1973-5B5B-DA46-9500-58F5268E7637}"/>
                </a:ext>
              </a:extLst>
            </p:cNvPr>
            <p:cNvSpPr/>
            <p:nvPr/>
          </p:nvSpPr>
          <p:spPr>
            <a:xfrm rot="5400000">
              <a:off x="12823200" y="3750288"/>
              <a:ext cx="2321716" cy="12713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8" name="Shape 166">
              <a:extLst>
                <a:ext uri="{FF2B5EF4-FFF2-40B4-BE49-F238E27FC236}">
                  <a16:creationId xmlns:a16="http://schemas.microsoft.com/office/drawing/2014/main" id="{28ED19AA-ECE7-5A40-8ACE-C2723D2C1E02}"/>
                </a:ext>
              </a:extLst>
            </p:cNvPr>
            <p:cNvSpPr/>
            <p:nvPr/>
          </p:nvSpPr>
          <p:spPr>
            <a:xfrm>
              <a:off x="504899" y="2268428"/>
              <a:ext cx="12703594"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Workshops</a:t>
              </a:r>
            </a:p>
          </p:txBody>
        </p:sp>
      </p:grpSp>
      <p:sp>
        <p:nvSpPr>
          <p:cNvPr id="322" name="Shape 322"/>
          <p:cNvSpPr/>
          <p:nvPr/>
        </p:nvSpPr>
        <p:spPr>
          <a:xfrm>
            <a:off x="19993729"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66743D3-3D2E-5E4D-9B78-868820D5FA98}"/>
              </a:ext>
            </a:extLst>
          </p:cNvPr>
          <p:cNvGrpSpPr/>
          <p:nvPr/>
        </p:nvGrpSpPr>
        <p:grpSpPr>
          <a:xfrm>
            <a:off x="-36937" y="-2011"/>
            <a:ext cx="24496471" cy="12569404"/>
            <a:chOff x="-36937" y="-2011"/>
            <a:chExt cx="24496471" cy="12569404"/>
          </a:xfrm>
        </p:grpSpPr>
        <p:pic>
          <p:nvPicPr>
            <p:cNvPr id="324"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25" name="Shape 325"/>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26" name="Shape 326"/>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7" name="Shape 327"/>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28" name="Shape 328"/>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29" name="Shape 329"/>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50</TotalTime>
  <Words>1117</Words>
  <Application>Microsoft Macintosh PowerPoint</Application>
  <PresentationFormat>Custom</PresentationFormat>
  <Paragraphs>153</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Helvetica Neue Medium</vt:lpstr>
      <vt:lpstr>Montserrat-Italic</vt:lpstr>
      <vt:lpstr>Tw Cen MT</vt:lpstr>
      <vt:lpstr>Helvetica Neue</vt:lpstr>
      <vt:lpstr>Palatino</vt:lpstr>
      <vt:lpstr>Montserrat Medium</vt:lpstr>
      <vt:lpstr>Helvetica Light</vt:lpstr>
      <vt:lpstr>Helvetica Neue Light</vt:lpstr>
      <vt:lpstr>Helvetica Neue Thin</vt:lpstr>
      <vt:lpstr>Montserrat Bold</vt:lpstr>
      <vt:lpstr>Montserrat-BoldItalic</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19</cp:revision>
  <dcterms:modified xsi:type="dcterms:W3CDTF">2020-01-09T04:33:40Z</dcterms:modified>
</cp:coreProperties>
</file>